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1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02D41-5252-3A49-A032-F52D70D2D6D2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CD99B-7F2B-AE43-883E-B0AA97B597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4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CD99B-7F2B-AE43-883E-B0AA97B597A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91851C-9BA6-224A-AC7A-BE504F1C0CFF}" type="datetimeFigureOut">
              <a:rPr lang="en-US" smtClean="0"/>
              <a:pPr/>
              <a:t>2/28/2014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2A41D2-9A26-2047-85E4-4C351D5C5AB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farnan@mail.sd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Linked Learning Graduate Certificate</a:t>
            </a:r>
            <a:br>
              <a:rPr lang="en-US" sz="3200" dirty="0" smtClean="0"/>
            </a:br>
            <a:r>
              <a:rPr lang="en-US" sz="3200" dirty="0" smtClean="0"/>
              <a:t>What is it? Why participate?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6157" y="3505200"/>
            <a:ext cx="4683050" cy="1344706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Nancy Farnan, San Diego State University, </a:t>
            </a:r>
            <a:r>
              <a:rPr lang="en-US" sz="6400" dirty="0" smtClean="0">
                <a:hlinkClick r:id="rId3"/>
              </a:rPr>
              <a:t>nfarnan@mail.sdsu.edu</a:t>
            </a:r>
            <a:endParaRPr lang="en-US" sz="6400" dirty="0" smtClean="0"/>
          </a:p>
          <a:p>
            <a:endParaRPr lang="en-US" sz="6400" dirty="0" smtClean="0"/>
          </a:p>
          <a:p>
            <a:r>
              <a:rPr lang="en-US" sz="6400" dirty="0" smtClean="0"/>
              <a:t>Penni Hudis, ConnectEd: The California Center for College and Career, phudis@connectedcalifornia.org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five courses fully online</a:t>
            </a:r>
          </a:p>
          <a:p>
            <a:r>
              <a:rPr lang="en-US" dirty="0" smtClean="0"/>
              <a:t>Offered through the College of Extended Studies at San Diego State University</a:t>
            </a:r>
          </a:p>
          <a:p>
            <a:r>
              <a:rPr lang="en-US" dirty="0" smtClean="0"/>
              <a:t>Fully approved by SDSU Graduate Division</a:t>
            </a:r>
          </a:p>
          <a:p>
            <a:r>
              <a:rPr lang="en-US" dirty="0" smtClean="0"/>
              <a:t>Cost approximately $300 for 3 graduate units</a:t>
            </a:r>
          </a:p>
          <a:p>
            <a:r>
              <a:rPr lang="en-US" dirty="0" smtClean="0"/>
              <a:t>Next courses begin April 28, 2014</a:t>
            </a:r>
          </a:p>
          <a:p>
            <a:r>
              <a:rPr lang="en-US" dirty="0" smtClean="0"/>
              <a:t>FOR MORE INFORMATION, CONTACT nfarnan@mail.sdsu.edu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Who’s in the room?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066093" y="4352925"/>
            <a:ext cx="1013390" cy="18494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Describe a </a:t>
            </a:r>
            <a:r>
              <a:rPr lang="en-US" dirty="0"/>
              <a:t>rationale </a:t>
            </a:r>
            <a:r>
              <a:rPr lang="en-US" dirty="0" smtClean="0"/>
              <a:t>for the </a:t>
            </a:r>
            <a:r>
              <a:rPr lang="en-US" dirty="0"/>
              <a:t>certificate in Linked Learning</a:t>
            </a:r>
          </a:p>
          <a:p>
            <a:pPr lvl="0"/>
            <a:r>
              <a:rPr lang="en-US" dirty="0"/>
              <a:t>Describe the knowledge, skills, and abilities that are unique to successful teaching in the Linked Learning field</a:t>
            </a:r>
          </a:p>
          <a:p>
            <a:pPr lvl="0"/>
            <a:r>
              <a:rPr lang="en-US" dirty="0"/>
              <a:t>Articulate the </a:t>
            </a:r>
            <a:r>
              <a:rPr lang="en-US" dirty="0" smtClean="0"/>
              <a:t>ways </a:t>
            </a:r>
            <a:r>
              <a:rPr lang="en-US" dirty="0"/>
              <a:t>the</a:t>
            </a:r>
            <a:r>
              <a:rPr lang="en-US" dirty="0" smtClean="0"/>
              <a:t> certificate program </a:t>
            </a:r>
            <a:r>
              <a:rPr lang="en-US" dirty="0"/>
              <a:t>models</a:t>
            </a:r>
            <a:r>
              <a:rPr lang="en-US" dirty="0" smtClean="0"/>
              <a:t> key Linked Learning instructional strategies</a:t>
            </a:r>
          </a:p>
          <a:p>
            <a:pPr lvl="0"/>
            <a:r>
              <a:rPr lang="en-US" dirty="0"/>
              <a:t>Communicate</a:t>
            </a:r>
            <a:r>
              <a:rPr lang="en-US" dirty="0" smtClean="0"/>
              <a:t> to colleagues the </a:t>
            </a:r>
            <a:r>
              <a:rPr lang="en-US" dirty="0"/>
              <a:t>content and value of completing the Linked Learning </a:t>
            </a:r>
            <a:r>
              <a:rPr lang="en-US" dirty="0" smtClean="0"/>
              <a:t>Certificate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the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skills and knowledge</a:t>
            </a:r>
            <a:r>
              <a:rPr lang="en-US" dirty="0" smtClean="0"/>
              <a:t> of  Linked Learning teacher are missing from the Teacher Performance Expectations and traditional </a:t>
            </a:r>
            <a:r>
              <a:rPr lang="en-US" dirty="0"/>
              <a:t>credential </a:t>
            </a:r>
            <a:r>
              <a:rPr lang="en-US" dirty="0" smtClean="0"/>
              <a:t>programs?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287" y="4248912"/>
            <a:ext cx="3403513" cy="24278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Program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Foundations of Linked Learning</a:t>
            </a:r>
          </a:p>
          <a:p>
            <a:r>
              <a:rPr lang="en-US" dirty="0" smtClean="0"/>
              <a:t>Linked Learning Pathway Design and Delivery</a:t>
            </a:r>
          </a:p>
          <a:p>
            <a:r>
              <a:rPr lang="en-US" dirty="0" smtClean="0"/>
              <a:t>Integrated Curriculum Design, Implementation, and Assessment</a:t>
            </a:r>
          </a:p>
          <a:p>
            <a:r>
              <a:rPr lang="en-US" dirty="0" smtClean="0"/>
              <a:t>Work-based Learning: Core Linked Learning Instructional Strategy</a:t>
            </a:r>
          </a:p>
          <a:p>
            <a:r>
              <a:rPr lang="en-US" dirty="0" smtClean="0"/>
              <a:t>Rethinking Teacher Roles in Linked Learning Pathways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high functioning Linked Learning pathway, instruction is collaborative, student directed, outcome focused, relevant, and rigorous and integrated.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of these instructional features are the most difficult to achieve, and why?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do you think you, or pathways you have observed, have made the greatest strides toward implementing these features of teaching and learning?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Important to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Mutually supportive connections between Linked Learning and the Common Core State Standards</a:t>
            </a:r>
          </a:p>
          <a:p>
            <a:pPr lvl="1"/>
            <a:r>
              <a:rPr lang="en-US" i="1" dirty="0" smtClean="0"/>
              <a:t>Student learning outcomes, with an emphasis on higher order thinking skills</a:t>
            </a:r>
          </a:p>
          <a:p>
            <a:pPr lvl="2"/>
            <a:r>
              <a:rPr lang="en-US" i="1" dirty="0" smtClean="0"/>
              <a:t>E.g., Problem solving, critical and creative  thinking processes, and innovation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Compatible approaches to interdisciplinary curriculum, instruction, and performance-based assessment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Linked Learning and CCSS,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i="1" dirty="0" smtClean="0">
                <a:solidFill>
                  <a:srgbClr val="000000"/>
                </a:solidFill>
              </a:rPr>
              <a:t>Real-world integration and application of academic and technical skills and knowledge</a:t>
            </a:r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Student assessment through authentic demonstrations of learning</a:t>
            </a:r>
          </a:p>
          <a:p>
            <a:pPr lvl="2"/>
            <a:r>
              <a:rPr lang="en-US" i="1" dirty="0" smtClean="0">
                <a:solidFill>
                  <a:srgbClr val="000000"/>
                </a:solidFill>
              </a:rPr>
              <a:t>E.g., portfolios, project defenses, exhibitions</a:t>
            </a:r>
          </a:p>
          <a:p>
            <a:pPr lvl="2"/>
            <a:endParaRPr lang="en-US" i="1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Authentic communication and literacy skills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* </a:t>
            </a:r>
            <a:r>
              <a:rPr lang="en-US" sz="2400" dirty="0" smtClean="0">
                <a:solidFill>
                  <a:srgbClr val="000000"/>
                </a:solidFill>
              </a:rPr>
              <a:t>See Rustique, E., &amp; Stam, B., (2013) </a:t>
            </a:r>
            <a:r>
              <a:rPr lang="en-US" sz="2400" i="1" dirty="0" smtClean="0">
                <a:solidFill>
                  <a:srgbClr val="000000"/>
                </a:solidFill>
              </a:rPr>
              <a:t>The Linked Learning advantage: Using Linked Learning to implement the Common Core State Standards. </a:t>
            </a:r>
            <a:r>
              <a:rPr lang="en-US" sz="2400" dirty="0" smtClean="0">
                <a:solidFill>
                  <a:srgbClr val="000000"/>
                </a:solidFill>
              </a:rPr>
              <a:t>Stanford Center for Opportunity Policy in Education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the value of the Linked Learning Certificate?</a:t>
            </a:r>
          </a:p>
          <a:p>
            <a:r>
              <a:rPr lang="en-US" dirty="0" smtClean="0"/>
              <a:t>What questions do you have?</a:t>
            </a:r>
            <a:r>
              <a:rPr lang="en-US" b="1" dirty="0" smtClean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490" y="3794123"/>
            <a:ext cx="3121025" cy="27796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149</TotalTime>
  <Words>410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Linked Learning Graduate Certificate What is it? Why participate?</vt:lpstr>
      <vt:lpstr>Introductions</vt:lpstr>
      <vt:lpstr>Session Learning Outcomes</vt:lpstr>
      <vt:lpstr>Starting the Conversation</vt:lpstr>
      <vt:lpstr>Certificate Program Courses</vt:lpstr>
      <vt:lpstr>Collaborative Discussion</vt:lpstr>
      <vt:lpstr>Important to Note…</vt:lpstr>
      <vt:lpstr>Linked Learning and CCSS, cont.</vt:lpstr>
      <vt:lpstr>Your Thoughts….</vt:lpstr>
      <vt:lpstr>Getting Involved</vt:lpstr>
    </vt:vector>
  </TitlesOfParts>
  <Company>edtec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Linked Learning Graduate Certificate</dc:title>
  <dc:creator>Nancy Farnan</dc:creator>
  <cp:lastModifiedBy>Alexandra Sizemore-Smale</cp:lastModifiedBy>
  <cp:revision>17</cp:revision>
  <dcterms:created xsi:type="dcterms:W3CDTF">2014-02-28T23:25:24Z</dcterms:created>
  <dcterms:modified xsi:type="dcterms:W3CDTF">2014-03-01T00:43:30Z</dcterms:modified>
</cp:coreProperties>
</file>